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0" r:id="rId3"/>
    <p:sldId id="264" r:id="rId4"/>
    <p:sldId id="263" r:id="rId5"/>
    <p:sldId id="287" r:id="rId6"/>
    <p:sldId id="265" r:id="rId7"/>
    <p:sldId id="283" r:id="rId8"/>
    <p:sldId id="267" r:id="rId9"/>
    <p:sldId id="286" r:id="rId10"/>
    <p:sldId id="269" r:id="rId11"/>
    <p:sldId id="271" r:id="rId12"/>
    <p:sldId id="288" r:id="rId13"/>
    <p:sldId id="398" r:id="rId14"/>
    <p:sldId id="393" r:id="rId15"/>
    <p:sldId id="395" r:id="rId16"/>
    <p:sldId id="396" r:id="rId17"/>
    <p:sldId id="276" r:id="rId18"/>
    <p:sldId id="277" r:id="rId19"/>
    <p:sldId id="397" r:id="rId20"/>
    <p:sldId id="262" r:id="rId21"/>
    <p:sldId id="285" r:id="rId2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50"/>
  </p:normalViewPr>
  <p:slideViewPr>
    <p:cSldViewPr snapToGrid="0" snapToObjects="1">
      <p:cViewPr varScale="1">
        <p:scale>
          <a:sx n="86" d="100"/>
          <a:sy n="86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ED7EE-E7F4-ED44-A27F-41B35520AFD1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167E-DBC7-964B-88EF-8B0CCC6F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iotschema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-schema-collab/teleconferences" TargetMode="External"/><Relationship Id="rId2" Type="http://schemas.openxmlformats.org/officeDocument/2006/relationships/hyperlink" Target="https://github.com/iot-schema-collab/intro-materi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community/iotschema/" TargetMode="External"/><Relationship Id="rId4" Type="http://schemas.openxmlformats.org/officeDocument/2006/relationships/hyperlink" Target="https://github.com/iot-schema-collab/iotschema-node-r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8080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Schema.org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Extensions for </a:t>
            </a:r>
            <a:r>
              <a:rPr lang="en-US" dirty="0" err="1"/>
              <a:t>IoT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iotschema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941" y="3996892"/>
            <a:ext cx="7180118" cy="1655762"/>
          </a:xfrm>
        </p:spPr>
        <p:txBody>
          <a:bodyPr/>
          <a:lstStyle/>
          <a:p>
            <a:r>
              <a:rPr lang="en-US" dirty="0"/>
              <a:t>2nd W3C Web of Things Workshop </a:t>
            </a:r>
          </a:p>
          <a:p>
            <a:r>
              <a:rPr lang="en-US" dirty="0"/>
              <a:t>Michael Koster, Darko Anicic, Aparna Thuluva </a:t>
            </a:r>
          </a:p>
        </p:txBody>
      </p:sp>
    </p:spTree>
    <p:extLst>
      <p:ext uri="{BB962C8B-B14F-4D97-AF65-F5344CB8AC3E}">
        <p14:creationId xmlns:p14="http://schemas.microsoft.com/office/powerpoint/2010/main" val="115180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iotschema</a:t>
            </a:r>
            <a:r>
              <a:rPr lang="en-US" dirty="0"/>
              <a:t> Conceptual Integration with other 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7743"/>
            <a:ext cx="7886700" cy="3868593"/>
          </a:xfrm>
        </p:spPr>
        <p:txBody>
          <a:bodyPr>
            <a:normAutofit/>
          </a:bodyPr>
          <a:lstStyle/>
          <a:p>
            <a:r>
              <a:rPr lang="en-US" sz="1800" dirty="0"/>
              <a:t>SSN, SOSA, SAREF concepts can extend a definition</a:t>
            </a:r>
          </a:p>
          <a:p>
            <a:endParaRPr lang="en-US" sz="1800" dirty="0"/>
          </a:p>
          <a:p>
            <a:r>
              <a:rPr lang="en-US" sz="1800" dirty="0"/>
              <a:t>Feature of Interest concepts and property types to describe location, equipment, or other classifiers</a:t>
            </a:r>
          </a:p>
          <a:p>
            <a:pPr lvl="1"/>
            <a:r>
              <a:rPr lang="en-US" sz="1800" dirty="0"/>
              <a:t>For example: </a:t>
            </a:r>
            <a:r>
              <a:rPr lang="en-US" sz="1800" dirty="0" err="1"/>
              <a:t>BrickSchema</a:t>
            </a:r>
            <a:r>
              <a:rPr lang="en-US" sz="1800" dirty="0"/>
              <a:t> definitions from Haystack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Quantity and Units constraints can use QUDT concepts and appropriate identifiers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18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things to the real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9418" y="3480954"/>
            <a:ext cx="1672937" cy="550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Door 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9418" y="5016205"/>
            <a:ext cx="1672937" cy="5507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Door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415887" y="4031672"/>
            <a:ext cx="0" cy="984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25091" y="3564081"/>
            <a:ext cx="5195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25090" y="5113620"/>
            <a:ext cx="5195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33215" y="2902370"/>
            <a:ext cx="39530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err="1">
                <a:solidFill>
                  <a:srgbClr val="FF0000"/>
                </a:solidFill>
              </a:rPr>
              <a:t>DoorLock</a:t>
            </a:r>
            <a:r>
              <a:rPr lang="en-US" u="sng" dirty="0">
                <a:solidFill>
                  <a:schemeClr val="tx1"/>
                </a:solidFill>
              </a:rPr>
              <a:t> Capability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rgbClr val="FF0000"/>
                </a:solidFill>
              </a:rPr>
              <a:t>ActuateLock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Interaction</a:t>
            </a:r>
          </a:p>
          <a:p>
            <a:r>
              <a:rPr lang="en-US" dirty="0"/>
              <a:t>- </a:t>
            </a:r>
            <a:r>
              <a:rPr lang="en-US" dirty="0" err="1"/>
              <a:t>ActuateUnlock</a:t>
            </a:r>
            <a:r>
              <a:rPr lang="en-US" dirty="0"/>
              <a:t> Interaction</a:t>
            </a:r>
          </a:p>
          <a:p>
            <a:r>
              <a:rPr lang="en-US" dirty="0"/>
              <a:t>- </a:t>
            </a:r>
            <a:r>
              <a:rPr lang="en-US" dirty="0" err="1">
                <a:solidFill>
                  <a:srgbClr val="FF0000"/>
                </a:solidFill>
              </a:rPr>
              <a:t>GetState</a:t>
            </a:r>
            <a:r>
              <a:rPr lang="en-US" dirty="0"/>
              <a:t> Interaction -&gt; </a:t>
            </a:r>
            <a:r>
              <a:rPr lang="en-US" dirty="0" err="1">
                <a:solidFill>
                  <a:srgbClr val="FF0000"/>
                </a:solidFill>
              </a:rPr>
              <a:t>LockState</a:t>
            </a:r>
            <a:r>
              <a:rPr lang="en-US" dirty="0"/>
              <a:t>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30229" y="4282487"/>
            <a:ext cx="178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isAssociatedWith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17372" y="4913027"/>
            <a:ext cx="19597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 Is A </a:t>
            </a:r>
            <a:r>
              <a:rPr lang="en-US" dirty="0"/>
              <a:t>Front Door</a:t>
            </a:r>
          </a:p>
          <a:p>
            <a:r>
              <a:rPr lang="en-US" dirty="0"/>
              <a:t>- Opens To Outside</a:t>
            </a:r>
          </a:p>
          <a:p>
            <a:r>
              <a:rPr lang="en-US" dirty="0"/>
              <a:t>- Is A </a:t>
            </a:r>
            <a:r>
              <a:rPr lang="en-US" dirty="0">
                <a:solidFill>
                  <a:srgbClr val="FF0000"/>
                </a:solidFill>
              </a:rPr>
              <a:t>Security Door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00941" y="2027680"/>
            <a:ext cx="4368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"Lock Security Doors and Check"  </a:t>
            </a:r>
          </a:p>
        </p:txBody>
      </p:sp>
      <p:sp>
        <p:nvSpPr>
          <p:cNvPr id="18" name="Oval 17"/>
          <p:cNvSpPr/>
          <p:nvPr/>
        </p:nvSpPr>
        <p:spPr>
          <a:xfrm>
            <a:off x="628650" y="1612830"/>
            <a:ext cx="7865918" cy="3221182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0377" y="4329139"/>
            <a:ext cx="5501987" cy="1967752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16796" y="4373801"/>
            <a:ext cx="157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iotschema.org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06749" y="5651691"/>
            <a:ext cx="173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other ontologies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966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dirty="0" err="1"/>
              <a:t>iotschema</a:t>
            </a:r>
            <a:r>
              <a:rPr lang="en-US" dirty="0"/>
              <a:t>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7784"/>
            <a:ext cx="8037830" cy="4839335"/>
          </a:xfrm>
        </p:spPr>
        <p:txBody>
          <a:bodyPr>
            <a:normAutofit/>
          </a:bodyPr>
          <a:lstStyle/>
          <a:p>
            <a:r>
              <a:rPr lang="en-US" sz="1800" dirty="0"/>
              <a:t>Annotation of Thing Descriptions (W3C Web of Things)</a:t>
            </a:r>
          </a:p>
          <a:p>
            <a:endParaRPr lang="en-US" sz="1800" dirty="0"/>
          </a:p>
          <a:p>
            <a:r>
              <a:rPr lang="en-US" sz="1800" dirty="0"/>
              <a:t>A Thing Description represents a thing that can be annotated with </a:t>
            </a:r>
            <a:r>
              <a:rPr lang="en-US" sz="1800" b="1" dirty="0" err="1"/>
              <a:t>iotschema</a:t>
            </a:r>
            <a:r>
              <a:rPr lang="en-US" sz="1800" dirty="0"/>
              <a:t> capability terms</a:t>
            </a:r>
          </a:p>
          <a:p>
            <a:endParaRPr lang="en-US" sz="1800" dirty="0"/>
          </a:p>
          <a:p>
            <a:r>
              <a:rPr lang="en-US" sz="1800" dirty="0"/>
              <a:t>Thing Descriptions have Action, Event, and Property Interaction definitions that can be annotated with </a:t>
            </a:r>
            <a:r>
              <a:rPr lang="en-US" sz="1800" b="1" dirty="0" err="1"/>
              <a:t>iotschema</a:t>
            </a:r>
            <a:r>
              <a:rPr lang="en-US" sz="1800" dirty="0"/>
              <a:t> Interaction class terms</a:t>
            </a:r>
          </a:p>
          <a:p>
            <a:endParaRPr lang="en-US" sz="1800" dirty="0"/>
          </a:p>
          <a:p>
            <a:r>
              <a:rPr lang="en-US" sz="1800" dirty="0"/>
              <a:t>Thing Descriptions have </a:t>
            </a:r>
            <a:r>
              <a:rPr lang="en-US" sz="1800" dirty="0" err="1"/>
              <a:t>DataSchema</a:t>
            </a:r>
            <a:r>
              <a:rPr lang="en-US" sz="1800" dirty="0"/>
              <a:t> elements that can be annotated with </a:t>
            </a:r>
            <a:r>
              <a:rPr lang="en-US" sz="1800" b="1" dirty="0" err="1"/>
              <a:t>iotschema</a:t>
            </a:r>
            <a:r>
              <a:rPr lang="en-US" sz="1800" dirty="0"/>
              <a:t>  Data Item class terms and constraints, such as data type, units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Thing Description enables applications to interact with connected things independent of protocol and platform</a:t>
            </a:r>
          </a:p>
        </p:txBody>
      </p:sp>
    </p:spTree>
    <p:extLst>
      <p:ext uri="{BB962C8B-B14F-4D97-AF65-F5344CB8AC3E}">
        <p14:creationId xmlns:p14="http://schemas.microsoft.com/office/powerpoint/2010/main" val="96328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966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dirty="0" err="1"/>
              <a:t>iotschema</a:t>
            </a:r>
            <a:r>
              <a:rPr lang="en-US" dirty="0"/>
              <a:t> used?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BD4232-80BC-4D08-9891-6324E51F6AF3}"/>
              </a:ext>
            </a:extLst>
          </p:cNvPr>
          <p:cNvGrpSpPr/>
          <p:nvPr/>
        </p:nvGrpSpPr>
        <p:grpSpPr>
          <a:xfrm>
            <a:off x="4367814" y="1313887"/>
            <a:ext cx="4410408" cy="4110373"/>
            <a:chOff x="4367814" y="1313887"/>
            <a:chExt cx="4410408" cy="4110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AD9854-8E65-4DF6-B01C-31831EF61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9" r="2101"/>
            <a:stretch/>
          </p:blipFill>
          <p:spPr>
            <a:xfrm>
              <a:off x="4651899" y="1760667"/>
              <a:ext cx="4126323" cy="366359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F8982E-4AC2-40D4-9D97-A7B99F7C439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367814" y="2843410"/>
              <a:ext cx="284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EE80D7-9034-4FDE-9F75-45CF95BE2714}"/>
                </a:ext>
              </a:extLst>
            </p:cNvPr>
            <p:cNvSpPr txBox="1"/>
            <p:nvPr/>
          </p:nvSpPr>
          <p:spPr>
            <a:xfrm>
              <a:off x="4554249" y="1313887"/>
              <a:ext cx="1988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Interaction Pattern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C2B776-A660-4F76-BF3F-B9F82EC51FDA}"/>
              </a:ext>
            </a:extLst>
          </p:cNvPr>
          <p:cNvGrpSpPr/>
          <p:nvPr/>
        </p:nvGrpSpPr>
        <p:grpSpPr>
          <a:xfrm>
            <a:off x="584261" y="4003601"/>
            <a:ext cx="4041005" cy="2184317"/>
            <a:chOff x="584261" y="4003601"/>
            <a:chExt cx="4041005" cy="21843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D4E567-E728-49FE-A9B9-811AD215E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1" y="4290805"/>
              <a:ext cx="3739164" cy="189711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703D82-5B3F-4690-9844-B7BB0F08DB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41181" y="4389600"/>
              <a:ext cx="284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6C5511-F232-478F-8C68-5D746ED0B520}"/>
                </a:ext>
              </a:extLst>
            </p:cNvPr>
            <p:cNvSpPr txBox="1"/>
            <p:nvPr/>
          </p:nvSpPr>
          <p:spPr>
            <a:xfrm>
              <a:off x="584261" y="4003601"/>
              <a:ext cx="1432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Data Schema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0FD44A-8BF9-4B3A-B534-44CAB037B0F8}"/>
              </a:ext>
            </a:extLst>
          </p:cNvPr>
          <p:cNvGrpSpPr/>
          <p:nvPr/>
        </p:nvGrpSpPr>
        <p:grpSpPr>
          <a:xfrm>
            <a:off x="539871" y="1313887"/>
            <a:ext cx="3827945" cy="2612266"/>
            <a:chOff x="539871" y="1313887"/>
            <a:chExt cx="3827945" cy="26122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3ECAC5-C973-47C5-9E7F-484D01B1E7C3}"/>
                </a:ext>
              </a:extLst>
            </p:cNvPr>
            <p:cNvGrpSpPr/>
            <p:nvPr/>
          </p:nvGrpSpPr>
          <p:grpSpPr>
            <a:xfrm>
              <a:off x="539871" y="1313887"/>
              <a:ext cx="3827943" cy="2612266"/>
              <a:chOff x="539871" y="1313887"/>
              <a:chExt cx="3827943" cy="26122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B5A71FF-4C04-4DC2-832A-336BC42C8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216"/>
              <a:stretch/>
            </p:blipFill>
            <p:spPr>
              <a:xfrm>
                <a:off x="628650" y="1760667"/>
                <a:ext cx="3739164" cy="216548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6F9D1-5097-4B48-B3FF-72776268EB6B}"/>
                  </a:ext>
                </a:extLst>
              </p:cNvPr>
              <p:cNvSpPr txBox="1"/>
              <p:nvPr/>
            </p:nvSpPr>
            <p:spPr>
              <a:xfrm>
                <a:off x="539871" y="1313887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Capability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E25AF-731B-42A5-B6DB-3806B7B309D6}"/>
                </a:ext>
              </a:extLst>
            </p:cNvPr>
            <p:cNvSpPr/>
            <p:nvPr/>
          </p:nvSpPr>
          <p:spPr>
            <a:xfrm>
              <a:off x="3515559" y="1783827"/>
              <a:ext cx="852257" cy="1515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580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Description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{ "@context": [        {"</a:t>
            </a:r>
            <a:r>
              <a:rPr lang="en-US" sz="1600" dirty="0" err="1"/>
              <a:t>iot</a:t>
            </a:r>
            <a:r>
              <a:rPr lang="en-US" sz="1600" dirty="0"/>
              <a:t>": </a:t>
            </a:r>
            <a:r>
              <a:rPr lang="en-US" sz="1600" dirty="0">
                <a:hlinkClick r:id="rId2"/>
              </a:rPr>
              <a:t>http://iotschema.org/</a:t>
            </a:r>
            <a:r>
              <a:rPr lang="en-US" sz="1600" dirty="0"/>
              <a:t> }    ],</a:t>
            </a:r>
          </a:p>
          <a:p>
            <a:pPr>
              <a:buNone/>
            </a:pPr>
            <a:r>
              <a:rPr lang="en-US" sz="1600" dirty="0"/>
              <a:t>    "@type": ["Thing", 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 err="1">
                <a:solidFill>
                  <a:srgbClr val="0070C0"/>
                </a:solidFill>
              </a:rPr>
              <a:t>iot:TemperatureSensing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/>
              <a:t>],</a:t>
            </a:r>
          </a:p>
          <a:p>
            <a:pPr>
              <a:buNone/>
            </a:pPr>
            <a:r>
              <a:rPr lang="en-US" sz="1600" dirty="0"/>
              <a:t>    "name": "TemperatureSensor",</a:t>
            </a:r>
          </a:p>
          <a:p>
            <a:pPr>
              <a:buNone/>
            </a:pPr>
            <a:r>
              <a:rPr lang="en-US" sz="1600" dirty="0">
                <a:solidFill>
                  <a:srgbClr val="0070C0"/>
                </a:solidFill>
              </a:rPr>
              <a:t>    "</a:t>
            </a:r>
            <a:r>
              <a:rPr lang="en-US" sz="1600" dirty="0" err="1">
                <a:solidFill>
                  <a:srgbClr val="0070C0"/>
                </a:solidFill>
              </a:rPr>
              <a:t>iot:isAssociatedWith</a:t>
            </a:r>
            <a:r>
              <a:rPr lang="en-US" sz="1600" dirty="0">
                <a:solidFill>
                  <a:srgbClr val="0070C0"/>
                </a:solidFill>
              </a:rPr>
              <a:t>" : {"@id": "31.636", "@type": "</a:t>
            </a:r>
            <a:r>
              <a:rPr lang="en-US" sz="1600" dirty="0" err="1">
                <a:solidFill>
                  <a:srgbClr val="0070C0"/>
                </a:solidFill>
              </a:rPr>
              <a:t>iot:Room</a:t>
            </a:r>
            <a:r>
              <a:rPr lang="en-US" sz="1600" dirty="0">
                <a:solidFill>
                  <a:srgbClr val="0070C0"/>
                </a:solidFill>
              </a:rPr>
              <a:t>"},</a:t>
            </a:r>
          </a:p>
          <a:p>
            <a:pPr>
              <a:buNone/>
            </a:pPr>
            <a:r>
              <a:rPr lang="en-US" sz="1600" dirty="0"/>
              <a:t>    “properties":  {</a:t>
            </a:r>
          </a:p>
          <a:p>
            <a:pPr>
              <a:buNone/>
            </a:pPr>
            <a:r>
              <a:rPr lang="en-US" sz="1600" dirty="0"/>
              <a:t>       “</a:t>
            </a:r>
            <a:r>
              <a:rPr lang="en-US" sz="1600" dirty="0" err="1"/>
              <a:t>currentTemperature</a:t>
            </a:r>
            <a:r>
              <a:rPr lang="en-US" sz="1600" dirty="0"/>
              <a:t>” : {</a:t>
            </a:r>
          </a:p>
          <a:p>
            <a:pPr>
              <a:buNone/>
            </a:pPr>
            <a:r>
              <a:rPr lang="en-US" sz="1600" dirty="0"/>
              <a:t>         "@type": [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 err="1">
                <a:solidFill>
                  <a:srgbClr val="0070C0"/>
                </a:solidFill>
              </a:rPr>
              <a:t>iot:Temperature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/>
              <a:t>],</a:t>
            </a:r>
          </a:p>
          <a:p>
            <a:pPr>
              <a:buNone/>
            </a:pPr>
            <a:r>
              <a:rPr lang="en-US" sz="1600" dirty="0"/>
              <a:t>	    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 err="1">
                <a:solidFill>
                  <a:srgbClr val="0070C0"/>
                </a:solidFill>
              </a:rPr>
              <a:t>isPropertyOf</a:t>
            </a:r>
            <a:r>
              <a:rPr lang="en-US" sz="1600" dirty="0">
                <a:solidFill>
                  <a:srgbClr val="0070C0"/>
                </a:solidFill>
              </a:rPr>
              <a:t>": {"@id": "31.636", "@type": "</a:t>
            </a:r>
            <a:r>
              <a:rPr lang="en-US" sz="1600" dirty="0" err="1">
                <a:solidFill>
                  <a:srgbClr val="0070C0"/>
                </a:solidFill>
              </a:rPr>
              <a:t>iot:Room</a:t>
            </a:r>
            <a:r>
              <a:rPr lang="en-US" sz="1600" dirty="0">
                <a:solidFill>
                  <a:srgbClr val="0070C0"/>
                </a:solidFill>
              </a:rPr>
              <a:t>"},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   “properties":  {  "</a:t>
            </a:r>
            <a:r>
              <a:rPr lang="en-US" sz="1600" dirty="0" err="1"/>
              <a:t>type":"number</a:t>
            </a:r>
            <a:r>
              <a:rPr lang="en-US" sz="1600" dirty="0"/>
              <a:t>",</a:t>
            </a:r>
            <a:endParaRPr lang="en-US" sz="1600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70C0"/>
                </a:solidFill>
              </a:rPr>
              <a:t>		           “</a:t>
            </a:r>
            <a:r>
              <a:rPr lang="en-US" sz="1600" dirty="0" err="1">
                <a:solidFill>
                  <a:srgbClr val="0070C0"/>
                </a:solidFill>
              </a:rPr>
              <a:t>schema:minValue</a:t>
            </a:r>
            <a:r>
              <a:rPr lang="en-US" sz="1600" dirty="0">
                <a:solidFill>
                  <a:srgbClr val="0070C0"/>
                </a:solidFill>
              </a:rPr>
              <a:t>": 0,    “</a:t>
            </a:r>
            <a:r>
              <a:rPr lang="en-US" sz="1600" dirty="0" err="1">
                <a:solidFill>
                  <a:srgbClr val="0070C0"/>
                </a:solidFill>
              </a:rPr>
              <a:t>schema:maxValue</a:t>
            </a:r>
            <a:r>
              <a:rPr lang="en-US" sz="1600" dirty="0">
                <a:solidFill>
                  <a:srgbClr val="0070C0"/>
                </a:solidFill>
              </a:rPr>
              <a:t>” : 50,</a:t>
            </a:r>
          </a:p>
          <a:p>
            <a:pPr>
              <a:buNone/>
            </a:pPr>
            <a:r>
              <a:rPr lang="en-US" sz="1600" dirty="0">
                <a:solidFill>
                  <a:srgbClr val="0070C0"/>
                </a:solidFill>
              </a:rPr>
              <a:t>                               “</a:t>
            </a:r>
            <a:r>
              <a:rPr lang="en-US" sz="1600" dirty="0" err="1">
                <a:solidFill>
                  <a:srgbClr val="0070C0"/>
                </a:solidFill>
              </a:rPr>
              <a:t>schema:unitCode</a:t>
            </a:r>
            <a:r>
              <a:rPr lang="en-US" sz="1600" dirty="0">
                <a:solidFill>
                  <a:srgbClr val="0070C0"/>
                </a:solidFill>
              </a:rPr>
              <a:t>”:”</a:t>
            </a:r>
            <a:r>
              <a:rPr lang="en-US" sz="1600" dirty="0" err="1">
                <a:solidFill>
                  <a:srgbClr val="0070C0"/>
                </a:solidFill>
              </a:rPr>
              <a:t>iot:Celsius</a:t>
            </a:r>
            <a:r>
              <a:rPr lang="en-US" sz="1600" dirty="0">
                <a:solidFill>
                  <a:srgbClr val="0070C0"/>
                </a:solidFill>
              </a:rPr>
              <a:t>” </a:t>
            </a:r>
            <a:r>
              <a:rPr lang="en-US" sz="1600" dirty="0"/>
              <a:t>},</a:t>
            </a:r>
          </a:p>
          <a:p>
            <a:pPr>
              <a:buNone/>
            </a:pPr>
            <a:r>
              <a:rPr lang="en-US" sz="1600" dirty="0"/>
              <a:t>         ….</a:t>
            </a:r>
          </a:p>
          <a:p>
            <a:pPr>
              <a:buNone/>
            </a:pPr>
            <a:r>
              <a:rPr lang="en-US" sz="1600" dirty="0"/>
              <a:t>} ]  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335"/>
            <a:ext cx="7886700" cy="1325563"/>
          </a:xfrm>
        </p:spPr>
        <p:txBody>
          <a:bodyPr/>
          <a:lstStyle/>
          <a:p>
            <a:r>
              <a:rPr lang="en-US" dirty="0" err="1"/>
              <a:t>iotschema</a:t>
            </a:r>
            <a:r>
              <a:rPr lang="en-US" dirty="0"/>
              <a:t> Node-RED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EDF28-F134-451F-A7EF-A13D40D1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7" y="1610776"/>
            <a:ext cx="7111019" cy="46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335"/>
            <a:ext cx="7886700" cy="1325563"/>
          </a:xfrm>
        </p:spPr>
        <p:txBody>
          <a:bodyPr/>
          <a:lstStyle/>
          <a:p>
            <a:r>
              <a:rPr lang="en-US" dirty="0" err="1"/>
              <a:t>iotschema</a:t>
            </a:r>
            <a:r>
              <a:rPr lang="en-US" dirty="0"/>
              <a:t> Node-RED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EDF28-F134-451F-A7EF-A13D40D1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7" y="1976255"/>
            <a:ext cx="7581530" cy="39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335"/>
            <a:ext cx="7886700" cy="1325563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3898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Monthly Teleconferences since mid-2017</a:t>
            </a:r>
          </a:p>
          <a:p>
            <a:r>
              <a:rPr lang="en-US" sz="1800" dirty="0"/>
              <a:t>Examples of Definitions in a </a:t>
            </a:r>
            <a:r>
              <a:rPr lang="en-US" sz="1800" dirty="0" err="1"/>
              <a:t>Github</a:t>
            </a:r>
            <a:r>
              <a:rPr lang="en-US" sz="1800" dirty="0"/>
              <a:t> repository</a:t>
            </a:r>
          </a:p>
          <a:p>
            <a:r>
              <a:rPr lang="en-US" sz="1800" dirty="0" err="1"/>
              <a:t>FoI</a:t>
            </a:r>
            <a:r>
              <a:rPr lang="en-US" sz="1800" dirty="0"/>
              <a:t> annotation examples are also in the repo</a:t>
            </a:r>
          </a:p>
          <a:p>
            <a:r>
              <a:rPr lang="en-US" sz="1800" dirty="0"/>
              <a:t>Prototypes tested at W3C Web of Things </a:t>
            </a:r>
            <a:r>
              <a:rPr lang="en-US" sz="1800" dirty="0" err="1"/>
              <a:t>Plugfests</a:t>
            </a:r>
            <a:r>
              <a:rPr lang="en-US" sz="1800" dirty="0"/>
              <a:t> and WISHI/IETF Hackathons from mid 2017</a:t>
            </a:r>
          </a:p>
          <a:p>
            <a:r>
              <a:rPr lang="en-US" sz="1800" dirty="0"/>
              <a:t>Contributors are ready to begin submitting definitions</a:t>
            </a:r>
          </a:p>
          <a:p>
            <a:r>
              <a:rPr lang="en-US" sz="1800" dirty="0"/>
              <a:t>Next steps are to build out tools and processes</a:t>
            </a:r>
          </a:p>
          <a:p>
            <a:r>
              <a:rPr lang="en-US" sz="1800" dirty="0"/>
              <a:t>W3C Community Group </a:t>
            </a:r>
          </a:p>
        </p:txBody>
      </p:sp>
    </p:spTree>
    <p:extLst>
      <p:ext uri="{BB962C8B-B14F-4D97-AF65-F5344CB8AC3E}">
        <p14:creationId xmlns:p14="http://schemas.microsoft.com/office/powerpoint/2010/main" val="83201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err="1"/>
              <a:t>iotschema</a:t>
            </a:r>
            <a:r>
              <a:rPr lang="en-US" sz="1800" b="1" dirty="0"/>
              <a:t> </a:t>
            </a:r>
            <a:r>
              <a:rPr lang="en-US" sz="1800" dirty="0"/>
              <a:t>links</a:t>
            </a:r>
          </a:p>
          <a:p>
            <a:pPr lvl="1"/>
            <a:r>
              <a:rPr lang="en-US" sz="1800" dirty="0">
                <a:hlinkClick r:id="rId2"/>
              </a:rPr>
              <a:t>https://</a:t>
            </a:r>
            <a:r>
              <a:rPr lang="en-US" sz="1800" dirty="0">
                <a:hlinkClick r:id="" action="ppaction://noaction"/>
              </a:rPr>
              <a:t>github.com/iot-schema-collab/teleconferences/blob/master/README.md</a:t>
            </a:r>
          </a:p>
          <a:p>
            <a:pPr lvl="1"/>
            <a:r>
              <a:rPr lang="en-US" sz="1800" dirty="0">
                <a:hlinkClick r:id="" action="ppaction://noaction"/>
              </a:rPr>
              <a:t>https</a:t>
            </a:r>
            <a:r>
              <a:rPr lang="en-US" sz="1800" dirty="0">
                <a:hlinkClick r:id="rId2"/>
              </a:rPr>
              <a:t>://github.com/iot-schema-collab/intro-materials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hlinkClick r:id="rId3"/>
              </a:rPr>
              <a:t>https://github.com/iot-schema-collab/teleconferences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 err="1"/>
              <a:t>iotschema</a:t>
            </a:r>
            <a:r>
              <a:rPr lang="en-US" sz="1800" dirty="0"/>
              <a:t> Node-RED project </a:t>
            </a:r>
          </a:p>
          <a:p>
            <a:pPr lvl="1"/>
            <a:r>
              <a:rPr lang="de-DE" sz="1800" dirty="0">
                <a:hlinkClick r:id="rId4"/>
              </a:rPr>
              <a:t>https://github.com/iot-schema-collab/iotschema-node-red</a:t>
            </a:r>
            <a:endParaRPr lang="de-DE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W3C Community Group</a:t>
            </a:r>
          </a:p>
          <a:p>
            <a:pPr lvl="1"/>
            <a:r>
              <a:rPr lang="en-US" sz="1800" dirty="0">
                <a:hlinkClick r:id="rId5"/>
              </a:rPr>
              <a:t>https://www.w3.org/community/iotschema/</a:t>
            </a:r>
            <a:endParaRPr lang="en-US" sz="1800" dirty="0"/>
          </a:p>
          <a:p>
            <a:pPr lvl="1"/>
            <a:r>
              <a:rPr lang="en-US" sz="1800" dirty="0"/>
              <a:t>Provides an IPR framework for contribution 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466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9752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59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 err="1"/>
              <a:t>iotschema</a:t>
            </a:r>
            <a:r>
              <a:rPr lang="en-US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An open, publicly available, repository of semantic definitions for connected things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An extension of schema.org to enable descriptions of things in the physical world and their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community process for contribution and publication of standardized definitions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way for domain experts to easily create semantic definitions that are relevant to their application domain</a:t>
            </a:r>
          </a:p>
        </p:txBody>
      </p:sp>
    </p:spTree>
    <p:extLst>
      <p:ext uri="{BB962C8B-B14F-4D97-AF65-F5344CB8AC3E}">
        <p14:creationId xmlns:p14="http://schemas.microsoft.com/office/powerpoint/2010/main" val="7148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Narrow Waist in System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9243" y="5308600"/>
            <a:ext cx="850900" cy="520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OCF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4143" y="5308600"/>
            <a:ext cx="863600" cy="52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dotdot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1743" y="5308600"/>
            <a:ext cx="1127130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LWM2M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8293" y="5308600"/>
            <a:ext cx="1079500" cy="520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Fairhair</a:t>
            </a:r>
          </a:p>
        </p:txBody>
      </p:sp>
      <p:sp>
        <p:nvSpPr>
          <p:cNvPr id="8" name="Cloud 7"/>
          <p:cNvSpPr/>
          <p:nvPr/>
        </p:nvSpPr>
        <p:spPr>
          <a:xfrm>
            <a:off x="1930400" y="3784600"/>
            <a:ext cx="3136900" cy="1079500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IP Networks LAN/WAN (WiFi, Thread)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0400" y="3048000"/>
            <a:ext cx="3136900" cy="597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Semantic Interoperability (Software Adaptation)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1612900" y="1803400"/>
            <a:ext cx="603250" cy="7493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4673600" y="1803400"/>
            <a:ext cx="603250" cy="749300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3632200" y="1803400"/>
            <a:ext cx="603250" cy="749300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13" name="Folded Corner 12"/>
          <p:cNvSpPr/>
          <p:nvPr/>
        </p:nvSpPr>
        <p:spPr>
          <a:xfrm>
            <a:off x="2622550" y="1803400"/>
            <a:ext cx="603250" cy="7493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76930" y="1848366"/>
            <a:ext cx="2581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Many Applications. Local and Remote </a:t>
            </a:r>
            <a:endParaRPr lang="en-US" sz="2000" b="1"/>
          </a:p>
        </p:txBody>
      </p:sp>
      <p:sp>
        <p:nvSpPr>
          <p:cNvPr id="15" name="Rectangle 14"/>
          <p:cNvSpPr/>
          <p:nvPr/>
        </p:nvSpPr>
        <p:spPr>
          <a:xfrm>
            <a:off x="5876930" y="5181600"/>
            <a:ext cx="26701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Many Devices, Different Ecosystems</a:t>
            </a:r>
            <a:endParaRPr lang="en-US" sz="2000" b="1"/>
          </a:p>
        </p:txBody>
      </p:sp>
      <p:sp>
        <p:nvSpPr>
          <p:cNvPr id="17" name="Rectangle 16"/>
          <p:cNvSpPr/>
          <p:nvPr/>
        </p:nvSpPr>
        <p:spPr>
          <a:xfrm>
            <a:off x="5876930" y="3128984"/>
            <a:ext cx="2009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Common Infrastructure</a:t>
            </a:r>
          </a:p>
          <a:p>
            <a:r>
              <a:rPr lang="en-US" sz="2000" b="1">
                <a:solidFill>
                  <a:srgbClr val="000000"/>
                </a:solidFill>
              </a:rPr>
              <a:t>(Protocols, Formats, and Meta Models)</a:t>
            </a:r>
            <a:endParaRPr lang="en-US" sz="2000" b="1"/>
          </a:p>
        </p:txBody>
      </p:sp>
      <p:sp>
        <p:nvSpPr>
          <p:cNvPr id="18" name="Right Brace 17"/>
          <p:cNvSpPr/>
          <p:nvPr/>
        </p:nvSpPr>
        <p:spPr>
          <a:xfrm>
            <a:off x="5308600" y="3048000"/>
            <a:ext cx="339730" cy="1790700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 rot="19672423">
            <a:off x="2204968" y="2393795"/>
            <a:ext cx="495300" cy="1980870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 rot="18736401">
            <a:off x="4425949" y="4033781"/>
            <a:ext cx="495300" cy="1521399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 rot="3014476">
            <a:off x="1968500" y="4052419"/>
            <a:ext cx="495300" cy="1521399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/>
          <p:cNvSpPr/>
          <p:nvPr/>
        </p:nvSpPr>
        <p:spPr>
          <a:xfrm rot="1644884">
            <a:off x="4296218" y="2431337"/>
            <a:ext cx="495300" cy="1931168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0657248">
            <a:off x="2846018" y="2515008"/>
            <a:ext cx="495300" cy="1718707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rot="825512">
            <a:off x="3518752" y="2505862"/>
            <a:ext cx="495300" cy="1623511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/>
          <p:cNvSpPr/>
          <p:nvPr/>
        </p:nvSpPr>
        <p:spPr>
          <a:xfrm rot="20657248">
            <a:off x="3710210" y="4284476"/>
            <a:ext cx="495300" cy="1039990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 rot="1819610">
            <a:off x="2908226" y="4345328"/>
            <a:ext cx="495300" cy="1039990"/>
          </a:xfrm>
          <a:prstGeom prst="upDownArrow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68488" y="3837474"/>
            <a:ext cx="142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Internet of Things</a:t>
            </a:r>
            <a:endParaRPr lang="en-US" b="1"/>
          </a:p>
        </p:txBody>
      </p:sp>
      <p:sp>
        <p:nvSpPr>
          <p:cNvPr id="27" name="Rectangle 26"/>
          <p:cNvSpPr/>
          <p:nvPr/>
        </p:nvSpPr>
        <p:spPr>
          <a:xfrm>
            <a:off x="1068488" y="2973337"/>
            <a:ext cx="111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Web of Things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4814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88720"/>
          </a:xfrm>
        </p:spPr>
        <p:txBody>
          <a:bodyPr/>
          <a:lstStyle/>
          <a:p>
            <a:r>
              <a:rPr lang="en-US" dirty="0"/>
              <a:t>Feature of Interest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7121"/>
            <a:ext cx="7886700" cy="5201919"/>
          </a:xfrm>
        </p:spPr>
        <p:txBody>
          <a:bodyPr>
            <a:normAutofit/>
          </a:bodyPr>
          <a:lstStyle/>
          <a:p>
            <a:r>
              <a:rPr lang="en-US" sz="1800" b="1" dirty="0"/>
              <a:t>Features Of Interest</a:t>
            </a:r>
            <a:r>
              <a:rPr lang="en-US" sz="1800" dirty="0"/>
              <a:t> (</a:t>
            </a:r>
            <a:r>
              <a:rPr lang="en-US" sz="1800" dirty="0" err="1"/>
              <a:t>FoI</a:t>
            </a:r>
            <a:r>
              <a:rPr lang="en-US" sz="1800" dirty="0"/>
              <a:t>) describe the real-world targets of sensing and actuation</a:t>
            </a:r>
          </a:p>
          <a:p>
            <a:endParaRPr lang="en-US" sz="1800" dirty="0"/>
          </a:p>
          <a:p>
            <a:r>
              <a:rPr lang="en-US" sz="1800" dirty="0"/>
              <a:t>Definitions may be developed in </a:t>
            </a:r>
            <a:r>
              <a:rPr lang="en-US" sz="1800" dirty="0" err="1"/>
              <a:t>iot.schema.org</a:t>
            </a:r>
            <a:r>
              <a:rPr lang="en-US" sz="1800" dirty="0"/>
              <a:t>, or more likely will come from domain experts</a:t>
            </a:r>
          </a:p>
          <a:p>
            <a:pPr lvl="1"/>
            <a:r>
              <a:rPr lang="en-US" sz="1800" dirty="0"/>
              <a:t>GENIVI/VSS is a Specification for Automotive Features of Interest, called Branches, and actuation/measurement points, called Attributes and Signals </a:t>
            </a:r>
          </a:p>
          <a:p>
            <a:pPr lvl="1"/>
            <a:r>
              <a:rPr lang="en-US" sz="1800" dirty="0" err="1"/>
              <a:t>BrickSchema</a:t>
            </a:r>
            <a:r>
              <a:rPr lang="en-US" sz="1800" dirty="0"/>
              <a:t> is an adaptation of Haystack that defines Features of Interest of buildings and actuation or measurement points</a:t>
            </a:r>
          </a:p>
          <a:p>
            <a:r>
              <a:rPr lang="en-US" sz="2200" b="1" dirty="0" err="1"/>
              <a:t>iotschema</a:t>
            </a:r>
            <a:r>
              <a:rPr lang="en-US" sz="2200" dirty="0"/>
              <a:t> defines relationships between Capabilities and Features of Interest to describe </a:t>
            </a:r>
            <a:r>
              <a:rPr lang="en-US" sz="2200" b="1" dirty="0"/>
              <a:t>connected physical systems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4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572"/>
            <a:ext cx="78867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 err="1"/>
              <a:t>iotschema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0135"/>
            <a:ext cx="7886700" cy="4408774"/>
          </a:xfrm>
        </p:spPr>
        <p:txBody>
          <a:bodyPr>
            <a:normAutofit/>
          </a:bodyPr>
          <a:lstStyle/>
          <a:p>
            <a:r>
              <a:rPr lang="en-US" sz="1800" dirty="0"/>
              <a:t>A layer to bridge between device ecosystems and Semantic Web technologies</a:t>
            </a:r>
          </a:p>
          <a:p>
            <a:endParaRPr lang="en-US" sz="1800" dirty="0"/>
          </a:p>
          <a:p>
            <a:r>
              <a:rPr lang="en-US" sz="1800" dirty="0"/>
              <a:t>Normalize the device definitions from OCF, oneM2M etc.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Reuses property and relation types from existing ontologies and definitions</a:t>
            </a:r>
          </a:p>
          <a:p>
            <a:pPr lvl="1"/>
            <a:r>
              <a:rPr lang="en-US" sz="1800" dirty="0"/>
              <a:t>SSN, SOSA, SAREF, QUDT</a:t>
            </a:r>
          </a:p>
          <a:p>
            <a:pPr lvl="1"/>
            <a:r>
              <a:rPr lang="en-US" sz="1800" dirty="0"/>
              <a:t>Property types for e.g. Feature of Interest, units of measurement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Annotation vocabulary for </a:t>
            </a:r>
            <a:r>
              <a:rPr lang="en-US" sz="1800" dirty="0" err="1"/>
              <a:t>WoT</a:t>
            </a:r>
            <a:r>
              <a:rPr lang="en-US" sz="1800" dirty="0"/>
              <a:t> Thing Description</a:t>
            </a:r>
          </a:p>
          <a:p>
            <a:pPr lvl="1"/>
            <a:r>
              <a:rPr lang="en-US" sz="1800" dirty="0"/>
              <a:t>Common definitions for application-specific Events, Actions,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136336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333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Diverse Devices and Applications, Common Protocols and Semantics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30500" y="5036131"/>
            <a:ext cx="2220676" cy="482600"/>
          </a:xfrm>
          <a:prstGeom prst="rect">
            <a:avLst/>
          </a:prstGeom>
          <a:solidFill>
            <a:srgbClr val="CCC1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5464" y="5092765"/>
            <a:ext cx="103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UDP/TCP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30500" y="4553531"/>
            <a:ext cx="2220676" cy="482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Protocols, Formats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5464" y="4597465"/>
            <a:ext cx="3377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IETF CoAP, CBOR, Link-Format </a:t>
            </a:r>
            <a:endParaRPr lang="en-US" sz="2000" b="1"/>
          </a:p>
        </p:txBody>
      </p:sp>
      <p:sp>
        <p:nvSpPr>
          <p:cNvPr id="8" name="Rectangle 7"/>
          <p:cNvSpPr/>
          <p:nvPr/>
        </p:nvSpPr>
        <p:spPr>
          <a:xfrm>
            <a:off x="2730500" y="4070931"/>
            <a:ext cx="2220676" cy="482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Device Ecosystems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5464" y="4127565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OCF, OMA, </a:t>
            </a:r>
            <a:r>
              <a:rPr lang="en-US" err="1">
                <a:solidFill>
                  <a:schemeClr val="tx1"/>
                </a:solidFill>
              </a:rPr>
              <a:t>Zigbee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Fairhair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35938" y="5518731"/>
            <a:ext cx="2209800" cy="482600"/>
          </a:xfrm>
          <a:prstGeom prst="rect">
            <a:avLst/>
          </a:prstGeom>
          <a:solidFill>
            <a:srgbClr val="CCC1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0902" y="5575365"/>
            <a:ext cx="218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WiFi, IPV6, Bluetooth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35938" y="3588331"/>
            <a:ext cx="2209800" cy="482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Protocol Binding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30500" y="3105731"/>
            <a:ext cx="2220676" cy="482600"/>
          </a:xfrm>
          <a:prstGeom prst="rect">
            <a:avLst/>
          </a:prstGeom>
          <a:solidFill>
            <a:srgbClr val="D7E4B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Thing Description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30500" y="2623131"/>
            <a:ext cx="2220676" cy="482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Semantic Vocab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5062002" y="3105731"/>
            <a:ext cx="297398" cy="965200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55683" y="3365565"/>
            <a:ext cx="2603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W3C Thing Description</a:t>
            </a:r>
            <a:endParaRPr lang="en-US" sz="2000" b="1"/>
          </a:p>
        </p:txBody>
      </p:sp>
      <p:sp>
        <p:nvSpPr>
          <p:cNvPr id="19" name="Rectangle 18"/>
          <p:cNvSpPr/>
          <p:nvPr/>
        </p:nvSpPr>
        <p:spPr>
          <a:xfrm>
            <a:off x="5355683" y="263247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iotschema</a:t>
            </a:r>
            <a:endParaRPr lang="en-US" sz="2000" b="1" dirty="0"/>
          </a:p>
        </p:txBody>
      </p:sp>
      <p:sp>
        <p:nvSpPr>
          <p:cNvPr id="20" name="Right Brace 19"/>
          <p:cNvSpPr/>
          <p:nvPr/>
        </p:nvSpPr>
        <p:spPr>
          <a:xfrm flipH="1" flipV="1">
            <a:off x="2318802" y="2623131"/>
            <a:ext cx="297398" cy="1447800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flipH="1" flipV="1">
            <a:off x="2318802" y="4553531"/>
            <a:ext cx="297398" cy="1447800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3200" y="4826065"/>
            <a:ext cx="200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>
                <a:solidFill>
                  <a:schemeClr val="tx1"/>
                </a:solidFill>
              </a:rPr>
              <a:t>Internet of Things </a:t>
            </a:r>
          </a:p>
          <a:p>
            <a:pPr algn="r"/>
            <a:r>
              <a:rPr lang="en-US">
                <a:solidFill>
                  <a:schemeClr val="tx1"/>
                </a:solidFill>
              </a:rPr>
              <a:t>Narrow Waist</a:t>
            </a:r>
          </a:p>
          <a:p>
            <a:pPr algn="r"/>
            <a:r>
              <a:rPr lang="en-US"/>
              <a:t>of Protocols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" y="287850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/>
              <a:t>Web of Things</a:t>
            </a:r>
          </a:p>
          <a:p>
            <a:pPr algn="r"/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Narrow Waist</a:t>
            </a:r>
          </a:p>
          <a:p>
            <a:pPr algn="r"/>
            <a:r>
              <a:rPr lang="en-US"/>
              <a:t> of Semantics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30500" y="2140531"/>
            <a:ext cx="2220676" cy="482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94300" y="2152199"/>
            <a:ext cx="2679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Interoperable Applications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3100" y="2065700"/>
            <a:ext cx="153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>
                <a:solidFill>
                  <a:schemeClr val="tx1"/>
                </a:solidFill>
              </a:rPr>
              <a:t>Diverse Applications</a:t>
            </a:r>
            <a:endParaRPr lang="en-US" b="1"/>
          </a:p>
        </p:txBody>
      </p:sp>
      <p:sp>
        <p:nvSpPr>
          <p:cNvPr id="27" name="Rectangle 26"/>
          <p:cNvSpPr/>
          <p:nvPr/>
        </p:nvSpPr>
        <p:spPr>
          <a:xfrm>
            <a:off x="998034" y="4025965"/>
            <a:ext cx="121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>
                <a:solidFill>
                  <a:schemeClr val="tx1"/>
                </a:solidFill>
              </a:rPr>
              <a:t>Diverse Devices </a:t>
            </a:r>
            <a:endParaRPr lang="en-US" b="1"/>
          </a:p>
        </p:txBody>
      </p:sp>
      <p:cxnSp>
        <p:nvCxnSpPr>
          <p:cNvPr id="29" name="Straight Arrow Connector 28"/>
          <p:cNvCxnSpPr>
            <a:stCxn id="26" idx="3"/>
          </p:cNvCxnSpPr>
          <p:nvPr/>
        </p:nvCxnSpPr>
        <p:spPr>
          <a:xfrm flipV="1">
            <a:off x="2209800" y="2381831"/>
            <a:ext cx="406400" cy="70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209800" y="4363031"/>
            <a:ext cx="406400" cy="70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65381" y="2546931"/>
            <a:ext cx="2358521" cy="1606034"/>
          </a:xfrm>
          <a:prstGeom prst="rect">
            <a:avLst/>
          </a:prstGeom>
          <a:noFill/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65381" y="4496896"/>
            <a:ext cx="2358521" cy="611485"/>
          </a:xfrm>
          <a:prstGeom prst="rect">
            <a:avLst/>
          </a:prstGeom>
          <a:noFill/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>
            <a:off x="5058285" y="2623130"/>
            <a:ext cx="297398" cy="475049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2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806"/>
            <a:ext cx="7886700" cy="1325563"/>
          </a:xfrm>
        </p:spPr>
        <p:txBody>
          <a:bodyPr/>
          <a:lstStyle/>
          <a:p>
            <a:r>
              <a:rPr lang="en-US" dirty="0"/>
              <a:t>Who is </a:t>
            </a:r>
            <a:r>
              <a:rPr lang="en-US" b="1" dirty="0" err="1"/>
              <a:t>iotschema</a:t>
            </a:r>
            <a:r>
              <a:rPr lang="en-US" dirty="0"/>
              <a:t> for?</a:t>
            </a:r>
            <a:br>
              <a:rPr lang="en-US" dirty="0"/>
            </a:br>
            <a:r>
              <a:rPr lang="en-US" sz="3600" dirty="0"/>
              <a:t>For Different IoT 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6369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Device vendors</a:t>
            </a:r>
            <a:r>
              <a:rPr lang="en-US" sz="1800" dirty="0"/>
              <a:t> will use </a:t>
            </a:r>
            <a:r>
              <a:rPr lang="en-US" sz="1800" b="1" dirty="0" err="1"/>
              <a:t>iotschema</a:t>
            </a:r>
            <a:r>
              <a:rPr lang="en-US" sz="1800" dirty="0"/>
              <a:t>  to publish protocol-neutral definitions of their devices to enable web scale adoption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IoT platform providers</a:t>
            </a:r>
            <a:r>
              <a:rPr lang="en-US" sz="1800" dirty="0"/>
              <a:t> will use </a:t>
            </a:r>
            <a:r>
              <a:rPr lang="en-US" sz="1800" b="1" dirty="0" err="1"/>
              <a:t>iotschema</a:t>
            </a:r>
            <a:r>
              <a:rPr lang="en-US" sz="1800" dirty="0"/>
              <a:t> to make it easy for third party applications to use the platform</a:t>
            </a:r>
          </a:p>
          <a:p>
            <a:endParaRPr lang="en-US" sz="1800" dirty="0"/>
          </a:p>
          <a:p>
            <a:r>
              <a:rPr lang="en-US" sz="1800" b="1" dirty="0"/>
              <a:t>Application providers</a:t>
            </a:r>
            <a:r>
              <a:rPr lang="en-US" sz="1800" dirty="0"/>
              <a:t> will use </a:t>
            </a:r>
            <a:r>
              <a:rPr lang="en-US" sz="1800" b="1" dirty="0" err="1"/>
              <a:t>iotschema</a:t>
            </a:r>
            <a:r>
              <a:rPr lang="en-US" sz="1800" dirty="0"/>
              <a:t>  to make their applications portable across platforms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Domain experts</a:t>
            </a:r>
            <a:r>
              <a:rPr lang="en-US" sz="1800" dirty="0"/>
              <a:t> will use </a:t>
            </a:r>
            <a:r>
              <a:rPr lang="en-US" sz="1800" b="1" dirty="0" err="1"/>
              <a:t>iotschema</a:t>
            </a:r>
            <a:r>
              <a:rPr lang="en-US" sz="1800" dirty="0"/>
              <a:t>  to create domain-specific languages for connected things and their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693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Semantic definitions that follow the design patterns and interaction affordances of connected things</a:t>
            </a:r>
          </a:p>
          <a:p>
            <a:r>
              <a:rPr lang="en-US" sz="1800" dirty="0"/>
              <a:t>Define a "Capability" that represents </a:t>
            </a:r>
            <a:r>
              <a:rPr lang="mr-IN" sz="1800" dirty="0"/>
              <a:t>–</a:t>
            </a:r>
            <a:r>
              <a:rPr lang="en-US" sz="1800" dirty="0"/>
              <a:t> typically </a:t>
            </a:r>
            <a:r>
              <a:rPr lang="mr-IN" sz="1800" dirty="0"/>
              <a:t>–</a:t>
            </a:r>
            <a:r>
              <a:rPr lang="en-US" sz="1800" dirty="0"/>
              <a:t> the smallest practical compose-able unit of functionality </a:t>
            </a:r>
          </a:p>
          <a:p>
            <a:r>
              <a:rPr lang="en-US" sz="1800" dirty="0"/>
              <a:t>For example, a temperature sensor, or a door lock</a:t>
            </a:r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D7A33-2DA0-44D3-B9F7-5C80B4300C95}"/>
              </a:ext>
            </a:extLst>
          </p:cNvPr>
          <p:cNvSpPr txBox="1">
            <a:spLocks/>
          </p:cNvSpPr>
          <p:nvPr/>
        </p:nvSpPr>
        <p:spPr>
          <a:xfrm>
            <a:off x="628650" y="1009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iotschema</a:t>
            </a:r>
            <a:r>
              <a:rPr lang="en-US" b="1" dirty="0"/>
              <a:t> </a:t>
            </a:r>
            <a:r>
              <a:rPr lang="en-US" dirty="0"/>
              <a:t>Semantic Definitions</a:t>
            </a:r>
          </a:p>
        </p:txBody>
      </p:sp>
    </p:spTree>
    <p:extLst>
      <p:ext uri="{BB962C8B-B14F-4D97-AF65-F5344CB8AC3E}">
        <p14:creationId xmlns:p14="http://schemas.microsoft.com/office/powerpoint/2010/main" val="47679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4142"/>
            <a:ext cx="7886700" cy="1325563"/>
          </a:xfrm>
        </p:spPr>
        <p:txBody>
          <a:bodyPr/>
          <a:lstStyle/>
          <a:p>
            <a:r>
              <a:rPr lang="en-US" b="1" dirty="0" err="1"/>
              <a:t>iotschema</a:t>
            </a:r>
            <a:r>
              <a:rPr lang="en-US" b="1" dirty="0"/>
              <a:t> </a:t>
            </a:r>
            <a:r>
              <a:rPr lang="en-US" dirty="0"/>
              <a:t>Semantic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9704"/>
            <a:ext cx="7886700" cy="4819015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iotschema</a:t>
            </a:r>
            <a:r>
              <a:rPr lang="en-US" sz="1800" dirty="0"/>
              <a:t>  semantic definitions consist of three  categories, or classes, that describe a measurement or actuation, of some physical property or item</a:t>
            </a:r>
          </a:p>
          <a:p>
            <a:endParaRPr lang="en-US" sz="1800" dirty="0"/>
          </a:p>
          <a:p>
            <a:pPr lvl="1"/>
            <a:r>
              <a:rPr lang="en-US" sz="1800" dirty="0"/>
              <a:t>A </a:t>
            </a:r>
            <a:r>
              <a:rPr lang="en-US" sz="1800" b="1" dirty="0"/>
              <a:t>Capability</a:t>
            </a:r>
            <a:r>
              <a:rPr lang="en-US" sz="1800" dirty="0"/>
              <a:t> describes measurement and actuation of some physical variable or set of variables, for example the temperature of something, or the brightness of a light bulb. A Capability has some related Interactions.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An </a:t>
            </a:r>
            <a:r>
              <a:rPr lang="en-US" sz="1800" b="1" dirty="0"/>
              <a:t>Interaction (Event, Action, or Property) </a:t>
            </a:r>
            <a:r>
              <a:rPr lang="en-US" sz="1800" dirty="0"/>
              <a:t>describes an affordance to the capability, which may be to read or write a value, or perform a  complex action. 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b="1" dirty="0"/>
              <a:t>Data Item</a:t>
            </a:r>
            <a:r>
              <a:rPr lang="en-US" sz="1800" dirty="0"/>
              <a:t> descriptions contain data types, units, minimum and maximum values, and other information about the data model, for example a shape or schema</a:t>
            </a:r>
          </a:p>
        </p:txBody>
      </p:sp>
    </p:spTree>
    <p:extLst>
      <p:ext uri="{BB962C8B-B14F-4D97-AF65-F5344CB8AC3E}">
        <p14:creationId xmlns:p14="http://schemas.microsoft.com/office/powerpoint/2010/main" val="49013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342" y="250593"/>
            <a:ext cx="7886700" cy="1325563"/>
          </a:xfrm>
        </p:spPr>
        <p:txBody>
          <a:bodyPr/>
          <a:lstStyle/>
          <a:p>
            <a:r>
              <a:rPr lang="en-US" b="1" dirty="0" err="1"/>
              <a:t>iotschema</a:t>
            </a:r>
            <a:r>
              <a:rPr lang="en-US" dirty="0"/>
              <a:t>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04690" y="1782723"/>
            <a:ext cx="1705551" cy="303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schema:thing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4690" y="2611623"/>
            <a:ext cx="170555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3614331" y="2611623"/>
            <a:ext cx="170555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InteractionPattern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78133" y="3360207"/>
            <a:ext cx="94165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1363" y="3360208"/>
            <a:ext cx="851486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3646" y="3360207"/>
            <a:ext cx="92790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Property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319882" y="2763336"/>
            <a:ext cx="1144111" cy="1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58207" y="2308195"/>
            <a:ext cx="1643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acceptsInputData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059402" y="2056487"/>
            <a:ext cx="1881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providesOutputData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2046721" y="2299426"/>
            <a:ext cx="2421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providesInteractionPattern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39990" y="4544497"/>
            <a:ext cx="521916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31924" y="4900457"/>
            <a:ext cx="528208" cy="1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77074" y="4368132"/>
            <a:ext cx="129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rdfs:subclassOf</a:t>
            </a:r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1777074" y="4715599"/>
            <a:ext cx="142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schema:Property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1236026" y="5201024"/>
            <a:ext cx="170555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iotschema Class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36026" y="5625894"/>
            <a:ext cx="1705551" cy="303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Reused Class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7512" y="4257515"/>
            <a:ext cx="2397970" cy="1821167"/>
          </a:xfrm>
          <a:prstGeom prst="rect">
            <a:avLst/>
          </a:prstGeom>
          <a:noFill/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63993" y="2611622"/>
            <a:ext cx="1705551" cy="303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DataItem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372369" y="3130503"/>
            <a:ext cx="1586" cy="23107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542060" y="3129135"/>
            <a:ext cx="1586" cy="23107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63221" y="3129135"/>
            <a:ext cx="1586" cy="23107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379801" y="3134363"/>
            <a:ext cx="2162259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472453" y="2915050"/>
            <a:ext cx="1" cy="223174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189814" y="3218478"/>
            <a:ext cx="2256228" cy="30342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schema:PropertyValue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89814" y="3536905"/>
            <a:ext cx="2256229" cy="30342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schema:PropertyValueSpec.</a:t>
            </a:r>
          </a:p>
        </p:txBody>
      </p:sp>
      <p:cxnSp>
        <p:nvCxnSpPr>
          <p:cNvPr id="31" name="Straight Arrow Connector 30"/>
          <p:cNvCxnSpPr>
            <a:endCxn id="30" idx="0"/>
          </p:cNvCxnSpPr>
          <p:nvPr/>
        </p:nvCxnSpPr>
        <p:spPr>
          <a:xfrm>
            <a:off x="7316769" y="2915049"/>
            <a:ext cx="1159" cy="30342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" idx="1"/>
          </p:cNvCxnSpPr>
          <p:nvPr/>
        </p:nvCxnSpPr>
        <p:spPr>
          <a:xfrm flipV="1">
            <a:off x="2519756" y="2763337"/>
            <a:ext cx="1094575" cy="991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2"/>
            <a:endCxn id="5" idx="0"/>
          </p:cNvCxnSpPr>
          <p:nvPr/>
        </p:nvCxnSpPr>
        <p:spPr>
          <a:xfrm>
            <a:off x="1657466" y="2086150"/>
            <a:ext cx="0" cy="52547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0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220"/>
            <a:ext cx="7886700" cy="1325563"/>
          </a:xfrm>
        </p:spPr>
        <p:txBody>
          <a:bodyPr>
            <a:normAutofit/>
          </a:bodyPr>
          <a:lstStyle/>
          <a:p>
            <a:r>
              <a:rPr lang="de-DE" dirty="0"/>
              <a:t>Feature Of Interest Pattern</a:t>
            </a:r>
          </a:p>
        </p:txBody>
      </p:sp>
      <p:pic>
        <p:nvPicPr>
          <p:cNvPr id="2051" name="Picture 3" descr="D:\Work\Work on WoT Embedded Semantic Framework\Repositories\siemens-semantic-models\Haystack-iot.schema\Feature-Of-Interest-Patter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9425" y="1369374"/>
            <a:ext cx="6283480" cy="3992739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F8841-7CF5-4616-A9A1-49DDE8C9D00D}"/>
              </a:ext>
            </a:extLst>
          </p:cNvPr>
          <p:cNvSpPr/>
          <p:nvPr/>
        </p:nvSpPr>
        <p:spPr>
          <a:xfrm>
            <a:off x="628650" y="5642253"/>
            <a:ext cx="7512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iotschema</a:t>
            </a:r>
            <a:r>
              <a:rPr lang="en-US" dirty="0"/>
              <a:t> defines relationships between Capabilities and Features of Interest to describe </a:t>
            </a:r>
            <a:r>
              <a:rPr lang="en-US" b="1" dirty="0"/>
              <a:t>connected 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120376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1067</Words>
  <Application>Microsoft Office PowerPoint</Application>
  <PresentationFormat>Letter Paper (8.5x11 in)</PresentationFormat>
  <Paragraphs>181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Schema.org  Extensions for IoT (iotschema)</vt:lpstr>
      <vt:lpstr>What is iotschema ?</vt:lpstr>
      <vt:lpstr>What is iotschema (2)</vt:lpstr>
      <vt:lpstr>Diverse Devices and Applications, Common Protocols and Semantics </vt:lpstr>
      <vt:lpstr>Who is iotschema for? For Different IoT Actors</vt:lpstr>
      <vt:lpstr>PowerPoint Presentation</vt:lpstr>
      <vt:lpstr>iotschema Semantic Definitions</vt:lpstr>
      <vt:lpstr>iotschema Model</vt:lpstr>
      <vt:lpstr>Feature Of Interest Pattern</vt:lpstr>
      <vt:lpstr>iotschema Conceptual Integration with other ontologies</vt:lpstr>
      <vt:lpstr>Connect things to the real world</vt:lpstr>
      <vt:lpstr>How is iotschema used?</vt:lpstr>
      <vt:lpstr>How is iotschema used?</vt:lpstr>
      <vt:lpstr>Thing Description Example</vt:lpstr>
      <vt:lpstr>iotschema Node-RED</vt:lpstr>
      <vt:lpstr>iotschema Node-RED</vt:lpstr>
      <vt:lpstr>Status</vt:lpstr>
      <vt:lpstr>References</vt:lpstr>
      <vt:lpstr>Thank you</vt:lpstr>
      <vt:lpstr>Narrow Waist in System Design</vt:lpstr>
      <vt:lpstr>Feature of Interest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iot.schema.org</dc:title>
  <dc:creator>Michael Koster</dc:creator>
  <cp:lastModifiedBy>Thuluva, Aparna Saisree (CT RDA IOT EWT-DE)</cp:lastModifiedBy>
  <cp:revision>82</cp:revision>
  <dcterms:created xsi:type="dcterms:W3CDTF">2019-06-02T18:29:49Z</dcterms:created>
  <dcterms:modified xsi:type="dcterms:W3CDTF">2019-06-05T05:39:54Z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-889211099</vt:i4>
  </property>
  <property fmtid="{D5CDD505-2E9C-101B-9397-08002B2CF9AE}" pid="3" name="_NewReviewCycle">
    <vt:lpwstr/>
  </property>
  <property fmtid="{D5CDD505-2E9C-101B-9397-08002B2CF9AE}" pid="4" name="_EmailSubject">
    <vt:lpwstr>We miss your presentation. Please send them asap</vt:lpwstr>
  </property>
  <property fmtid="{D5CDD505-2E9C-101B-9397-08002B2CF9AE}" pid="5" name="_AuthorEmail">
    <vt:lpwstr>aparna.thuluva@siemens.com</vt:lpwstr>
  </property>
  <property fmtid="{D5CDD505-2E9C-101B-9397-08002B2CF9AE}" pid="6" name="_AuthorEmailDisplayName">
    <vt:lpwstr>Thuluva, Aparna Saisree (CT RDA IOT EWT-DE)</vt:lpwstr>
  </property>
</Properties>
</file>